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1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35.xml" ContentType="application/vnd.openxmlformats-officedocument.presentationml.slide+xml"/>
  <Override PartName="/ppt/slides/slide2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21" r:id="rId25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51" Type="http://schemas.openxmlformats.org/officeDocument/2006/relationships/slide" Target="slides/slide135.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5D7F0727-7C72-2849-244A-E939E68C3D87}"/>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FE04023-FBCF-4760-8046-EF62748B6F4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3842" name="Rectangle 2">
            <a:extLst>
              <a:ext uri="{FF2B5EF4-FFF2-40B4-BE49-F238E27FC236}">
                <a16:creationId xmlns:a16="http://schemas.microsoft.com/office/drawing/2014/main" id="{BEBB6DAD-0AE6-F2EF-9760-982310147163}"/>
              </a:ext>
            </a:extLst>
          </p:cNvPr>
          <p:cNvSpPr>
            <a:spLocks noRot="1" noChangeArrowheads="1" noTextEdit="1"/>
          </p:cNvSpPr>
          <p:nvPr>
            <p:ph type="sldImg"/>
          </p:nvPr>
        </p:nvSpPr>
        <p:spPr>
          <a:ln/>
        </p:spPr>
      </p:sp>
      <p:sp>
        <p:nvSpPr>
          <p:cNvPr id="163843" name="Rectangle 3">
            <a:extLst>
              <a:ext uri="{FF2B5EF4-FFF2-40B4-BE49-F238E27FC236}">
                <a16:creationId xmlns:a16="http://schemas.microsoft.com/office/drawing/2014/main" id="{22F76D11-D1E0-8326-3CEF-F0238DE1935B}"/>
              </a:ext>
            </a:extLst>
          </p:cNvPr>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 Target="slide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0.xml"/><Relationship Id="rId3" Type="http://schemas.openxmlformats.org/officeDocument/2006/relationships/image" Target="../media/image178.png"/></Relationships>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hlinkClick r:id="rId2" action="ppaction://hlinksldjump"/>
            <a:extLst>
              <a:ext uri="{FF2B5EF4-FFF2-40B4-BE49-F238E27FC236}">
                <a16:creationId xmlns:a16="http://schemas.microsoft.com/office/drawing/2014/main" id="{791FF6BB-8D70-1551-7C31-D2B5268A5703}"/>
              </a:ext>
            </a:extLst>
          </p:cNvPr>
          <p:cNvSpPr>
            <a:spLocks noChangeArrowheads="1"/>
          </p:cNvSpPr>
          <p:nvPr/>
        </p:nvSpPr>
        <p:spPr bwMode="auto">
          <a:xfrm>
            <a:off x="0" y="-28575"/>
            <a:ext cx="9144000" cy="6858000"/>
          </a:xfrm>
          <a:prstGeom prst="rect">
            <a:avLst/>
          </a:prstGeom>
          <a:solidFill>
            <a:srgbClr val="0033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13315" name="Text Box 3">
            <a:extLst>
              <a:ext uri="{FF2B5EF4-FFF2-40B4-BE49-F238E27FC236}">
                <a16:creationId xmlns:a16="http://schemas.microsoft.com/office/drawing/2014/main" id="{51BB8274-F510-E246-2788-31CC2AE06701}"/>
              </a:ext>
            </a:extLst>
          </p:cNvPr>
          <p:cNvSpPr txBox="1">
            <a:spLocks noChangeArrowheads="1"/>
          </p:cNvSpPr>
          <p:nvPr/>
        </p:nvSpPr>
        <p:spPr bwMode="auto">
          <a:xfrm>
            <a:off x="1447800" y="1828800"/>
            <a:ext cx="6324600" cy="341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3600">
                <a:solidFill>
                  <a:schemeClr val="bg1"/>
                </a:solidFill>
                <a:ea typeface="宋体" panose="02010600030101010101" pitchFamily="2" charset="-122"/>
              </a:rPr>
              <a:t>Yes or No? </a:t>
            </a:r>
          </a:p>
          <a:p>
            <a:pPr>
              <a:spcBef>
                <a:spcPct val="50000"/>
              </a:spcBef>
            </a:pPr>
            <a:r>
              <a:rPr lang="en-US" altLang="zh-CN" sz="3600">
                <a:solidFill>
                  <a:schemeClr val="bg1"/>
                </a:solidFill>
                <a:ea typeface="宋体" panose="02010600030101010101" pitchFamily="2" charset="-122"/>
              </a:rPr>
              <a:t> May a WIC shopper substitute powdered dry milk for the 2 gallon </a:t>
            </a:r>
            <a:r>
              <a:rPr lang="en-US" altLang="zh-CN" sz="3600" u="sng">
                <a:solidFill>
                  <a:schemeClr val="bg1"/>
                </a:solidFill>
                <a:ea typeface="宋体" panose="02010600030101010101" pitchFamily="2" charset="-122"/>
              </a:rPr>
              <a:t>whole</a:t>
            </a:r>
            <a:r>
              <a:rPr lang="en-US" altLang="zh-CN" sz="3600">
                <a:solidFill>
                  <a:schemeClr val="bg1"/>
                </a:solidFill>
                <a:ea typeface="宋体" panose="02010600030101010101" pitchFamily="2" charset="-122"/>
              </a:rPr>
              <a:t> milk FI?</a:t>
            </a:r>
          </a:p>
          <a:p>
            <a:pPr algn="l">
              <a:spcBef>
                <a:spcPct val="50000"/>
              </a:spcBef>
            </a:pPr>
            <a:endParaRPr lang="en-US" altLang="zh-CN" sz="3600">
              <a:ea typeface="宋体" panose="02010600030101010101" pitchFamily="2" charset="-122"/>
            </a:endParaRPr>
          </a:p>
        </p:txBody>
      </p:sp>
      <p:sp>
        <p:nvSpPr>
          <p:cNvPr id="13316" name="Text Box 4">
            <a:extLst>
              <a:ext uri="{FF2B5EF4-FFF2-40B4-BE49-F238E27FC236}">
                <a16:creationId xmlns:a16="http://schemas.microsoft.com/office/drawing/2014/main" id="{E13A6762-B448-8084-E658-46F8C0CF3CFE}"/>
              </a:ext>
            </a:extLst>
          </p:cNvPr>
          <p:cNvSpPr txBox="1">
            <a:spLocks noChangeArrowheads="1"/>
          </p:cNvSpPr>
          <p:nvPr/>
        </p:nvSpPr>
        <p:spPr bwMode="auto">
          <a:xfrm>
            <a:off x="8396288" y="6397625"/>
            <a:ext cx="557212" cy="276225"/>
          </a:xfrm>
          <a:prstGeom prst="rect">
            <a:avLst/>
          </a:prstGeom>
          <a:noFill/>
          <a:ln>
            <a:noFill/>
          </a:ln>
          <a:effectLst/>
          <a:extLst>
            <a:ext uri="{909E8E84-426E-40DD-AFC4-6F175D3DCCD1}">
              <a14:hiddenFill xmlns:a14="http://schemas.microsoft.com/office/drawing/2010/main">
                <a:gradFill rotWithShape="0">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a:solidFill>
                  <a:schemeClr val="bg1"/>
                </a:solidFill>
                <a:ea typeface="宋体" panose="02010600030101010101" pitchFamily="2" charset="-122"/>
              </a:rPr>
              <a:t>A 500</a:t>
            </a:r>
            <a:endParaRPr lang="en-US" altLang="zh-CN" sz="120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3">
            <a:extLst>
              <a:ext uri="{FF2B5EF4-FFF2-40B4-BE49-F238E27FC236}">
                <a16:creationId xmlns:a16="http://schemas.microsoft.com/office/drawing/2014/main" id="{F3743BCB-E8E0-0952-0A45-A50F7CC17453}"/>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E5BD75"/>
                </a:solidFill>
                <a:effectLst/>
                <a:uLnTx/>
                <a:uFillTx/>
                <a:latin typeface="Times New Roman" panose="02020603050405020304" pitchFamily="18" charset="0"/>
                <a:ea typeface="宋体" panose="02010600030101010101" pitchFamily="2" charset="-122"/>
                <a:cs typeface="+mn-cs"/>
              </a:rPr>
              <a:t> </a:t>
            </a:r>
            <a:fld id="{776ACF28-4C09-4E79-AFE3-52969D37CE24}" type="slidenum">
              <a:rPr kumimoji="0" lang="en-US" altLang="zh-CN" sz="1200" b="1" i="0" u="none" strike="noStrike" kern="1200" cap="none" spc="0" normalizeH="0" baseline="0" noProof="0" smtClean="0">
                <a:ln>
                  <a:noFill/>
                </a:ln>
                <a:solidFill>
                  <a:srgbClr val="E5BD75"/>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24</a:t>
            </a:fld>
            <a:endParaRPr kumimoji="0" lang="en-US" altLang="zh-CN" sz="1200" b="1" i="0" u="none" strike="noStrike" kern="1200" cap="none" spc="0" normalizeH="0" baseline="0" noProof="0">
              <a:ln>
                <a:noFill/>
              </a:ln>
              <a:solidFill>
                <a:srgbClr val="E5BD75"/>
              </a:solidFill>
              <a:effectLst/>
              <a:uLnTx/>
              <a:uFillTx/>
              <a:latin typeface="Arial" panose="020B0604020202020204" pitchFamily="34" charset="0"/>
              <a:ea typeface="宋体" panose="02010600030101010101" pitchFamily="2" charset="-122"/>
              <a:cs typeface="+mn-cs"/>
            </a:endParaRPr>
          </a:p>
        </p:txBody>
      </p:sp>
      <p:sp>
        <p:nvSpPr>
          <p:cNvPr id="162818" name="Rectangle 2">
            <a:extLst>
              <a:ext uri="{FF2B5EF4-FFF2-40B4-BE49-F238E27FC236}">
                <a16:creationId xmlns:a16="http://schemas.microsoft.com/office/drawing/2014/main" id="{C763F53B-65D9-1A5C-81AC-F7373C05DA5E}"/>
              </a:ext>
            </a:extLst>
          </p:cNvPr>
          <p:cNvSpPr>
            <a:spLocks noGrp="1" noChangeArrowheads="1"/>
          </p:cNvSpPr>
          <p:nvPr>
            <p:ph type="title"/>
          </p:nvPr>
        </p:nvSpPr>
        <p:spPr>
          <a:xfrm>
            <a:off x="685800" y="304800"/>
            <a:ext cx="7772400" cy="1143000"/>
          </a:xfrm>
        </p:spPr>
        <p:txBody>
          <a:bodyPr/>
          <a:lstStyle/>
          <a:p>
            <a:r>
              <a:rPr lang="en-US" altLang="zh-CN">
                <a:ea typeface="宋体" panose="02010600030101010101" pitchFamily="2" charset="-122"/>
              </a:rPr>
              <a:t>Scallet et al. (2004)</a:t>
            </a:r>
          </a:p>
        </p:txBody>
      </p:sp>
      <p:sp>
        <p:nvSpPr>
          <p:cNvPr id="162819" name="Rectangle 3">
            <a:extLst>
              <a:ext uri="{FF2B5EF4-FFF2-40B4-BE49-F238E27FC236}">
                <a16:creationId xmlns:a16="http://schemas.microsoft.com/office/drawing/2014/main" id="{71AB26F5-0428-7C75-9C96-B4B02962F684}"/>
              </a:ext>
            </a:extLst>
          </p:cNvPr>
          <p:cNvSpPr>
            <a:spLocks noGrp="1" noChangeArrowheads="1"/>
          </p:cNvSpPr>
          <p:nvPr>
            <p:ph type="body" idx="1"/>
          </p:nvPr>
        </p:nvSpPr>
        <p:spPr>
          <a:xfrm>
            <a:off x="685800" y="4419600"/>
            <a:ext cx="7772400" cy="1295400"/>
          </a:xfrm>
        </p:spPr>
        <p:txBody>
          <a:bodyPr/>
          <a:lstStyle/>
          <a:p>
            <a:pPr>
              <a:lnSpc>
                <a:spcPct val="80000"/>
              </a:lnSpc>
            </a:pPr>
            <a:r>
              <a:rPr lang="en-US" altLang="zh-CN" sz="1600" b="0">
                <a:ea typeface="宋体" panose="02010600030101010101" pitchFamily="2" charset="-122"/>
              </a:rPr>
              <a:t>Objective: Confirm and extend results of Ikonomidou 1999 Science Paper</a:t>
            </a:r>
          </a:p>
          <a:p>
            <a:pPr>
              <a:lnSpc>
                <a:spcPct val="80000"/>
              </a:lnSpc>
            </a:pPr>
            <a:r>
              <a:rPr lang="en-US" altLang="zh-CN" sz="1600" b="0">
                <a:ea typeface="宋体" panose="02010600030101010101" pitchFamily="2" charset="-122"/>
              </a:rPr>
              <a:t>Model:  Neonatal Rat Model (PND 7), subcutaneous injections, histology at 24 hours post last injection</a:t>
            </a:r>
          </a:p>
          <a:p>
            <a:pPr lvl="2">
              <a:lnSpc>
                <a:spcPct val="80000"/>
              </a:lnSpc>
            </a:pPr>
            <a:r>
              <a:rPr lang="en-US" altLang="zh-CN" sz="1600" b="0">
                <a:ea typeface="宋体" panose="02010600030101010101" pitchFamily="2" charset="-122"/>
              </a:rPr>
              <a:t>Saline injection</a:t>
            </a:r>
          </a:p>
          <a:p>
            <a:pPr lvl="2">
              <a:lnSpc>
                <a:spcPct val="80000"/>
              </a:lnSpc>
            </a:pPr>
            <a:r>
              <a:rPr lang="en-US" altLang="zh-CN" sz="1600" b="0">
                <a:ea typeface="宋体" panose="02010600030101010101" pitchFamily="2" charset="-122"/>
              </a:rPr>
              <a:t>Repeated Doses (7) once every 90 minutes, 10 mg/kg Ketamine</a:t>
            </a:r>
          </a:p>
          <a:p>
            <a:pPr lvl="2">
              <a:lnSpc>
                <a:spcPct val="80000"/>
              </a:lnSpc>
            </a:pPr>
            <a:r>
              <a:rPr lang="en-US" altLang="zh-CN" sz="1600" b="0">
                <a:ea typeface="宋体" panose="02010600030101010101" pitchFamily="2" charset="-122"/>
              </a:rPr>
              <a:t>Repeated Doses (7) once every 90 minutes, 20 mg/kg Ketamine</a:t>
            </a:r>
          </a:p>
          <a:p>
            <a:pPr lvl="2">
              <a:lnSpc>
                <a:spcPct val="80000"/>
              </a:lnSpc>
            </a:pPr>
            <a:r>
              <a:rPr lang="en-US" altLang="zh-CN" sz="1600" b="0">
                <a:ea typeface="宋体" panose="02010600030101010101" pitchFamily="2" charset="-122"/>
              </a:rPr>
              <a:t>Single Dose Ketamine 20 mg/kg</a:t>
            </a:r>
          </a:p>
        </p:txBody>
      </p:sp>
      <p:pic>
        <p:nvPicPr>
          <p:cNvPr id="162820" name="Picture 4">
            <a:extLst>
              <a:ext uri="{FF2B5EF4-FFF2-40B4-BE49-F238E27FC236}">
                <a16:creationId xmlns:a16="http://schemas.microsoft.com/office/drawing/2014/main" id="{16A3CD36-1BC6-4B0F-80D3-F1FA3C5CD5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708150"/>
            <a:ext cx="8686800" cy="240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2821" name="Rectangle 5">
            <a:extLst>
              <a:ext uri="{FF2B5EF4-FFF2-40B4-BE49-F238E27FC236}">
                <a16:creationId xmlns:a16="http://schemas.microsoft.com/office/drawing/2014/main" id="{333D7E9B-C962-5053-2F8C-876C2EFA8185}"/>
              </a:ext>
            </a:extLst>
          </p:cNvPr>
          <p:cNvSpPr>
            <a:spLocks noChangeArrowheads="1"/>
          </p:cNvSpPr>
          <p:nvPr/>
        </p:nvSpPr>
        <p:spPr bwMode="auto">
          <a:xfrm>
            <a:off x="5257800" y="6400800"/>
            <a:ext cx="3778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Toxicological Sciences 81: 364-370</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